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3419548-5397-4CFD-B8C7-B8D010811947}"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718CD-3306-4593-8D10-13B674C768E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680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19548-5397-4CFD-B8C7-B8D010811947}"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3109607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19548-5397-4CFD-B8C7-B8D010811947}"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718CD-3306-4593-8D10-13B674C768E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58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419548-5397-4CFD-B8C7-B8D010811947}"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197513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419548-5397-4CFD-B8C7-B8D010811947}"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2718CD-3306-4593-8D10-13B674C768E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529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419548-5397-4CFD-B8C7-B8D010811947}"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37498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419548-5397-4CFD-B8C7-B8D010811947}"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375721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419548-5397-4CFD-B8C7-B8D010811947}"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3136520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419548-5397-4CFD-B8C7-B8D010811947}"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403016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419548-5397-4CFD-B8C7-B8D010811947}"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718CD-3306-4593-8D10-13B674C768EA}" type="slidenum">
              <a:rPr lang="en-US" smtClean="0"/>
              <a:t>‹#›</a:t>
            </a:fld>
            <a:endParaRPr lang="en-US"/>
          </a:p>
        </p:txBody>
      </p:sp>
    </p:spTree>
    <p:extLst>
      <p:ext uri="{BB962C8B-B14F-4D97-AF65-F5344CB8AC3E}">
        <p14:creationId xmlns:p14="http://schemas.microsoft.com/office/powerpoint/2010/main" val="1153534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419548-5397-4CFD-B8C7-B8D010811947}"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2718CD-3306-4593-8D10-13B674C768E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55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3419548-5397-4CFD-B8C7-B8D010811947}" type="datetimeFigureOut">
              <a:rPr lang="en-US" smtClean="0"/>
              <a:t>2/20/2023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E2718CD-3306-4593-8D10-13B674C768E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1373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BB113-71F4-8978-50B4-A768DE14BE6B}"/>
              </a:ext>
            </a:extLst>
          </p:cNvPr>
          <p:cNvSpPr>
            <a:spLocks noGrp="1"/>
          </p:cNvSpPr>
          <p:nvPr>
            <p:ph type="ctrTitle"/>
          </p:nvPr>
        </p:nvSpPr>
        <p:spPr/>
        <p:txBody>
          <a:bodyPr/>
          <a:lstStyle/>
          <a:p>
            <a:r>
              <a:rPr lang="en-US" b="1" dirty="0"/>
              <a:t>What is Monetary Policy?</a:t>
            </a:r>
          </a:p>
        </p:txBody>
      </p:sp>
      <p:sp>
        <p:nvSpPr>
          <p:cNvPr id="3" name="Subtitle 2">
            <a:extLst>
              <a:ext uri="{FF2B5EF4-FFF2-40B4-BE49-F238E27FC236}">
                <a16:creationId xmlns:a16="http://schemas.microsoft.com/office/drawing/2014/main" id="{1D16BBB0-7762-5AF7-969D-3E2A16C68B8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5880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433E-619D-8930-FC62-A950BAE5D92C}"/>
              </a:ext>
            </a:extLst>
          </p:cNvPr>
          <p:cNvSpPr>
            <a:spLocks noGrp="1"/>
          </p:cNvSpPr>
          <p:nvPr>
            <p:ph type="title"/>
          </p:nvPr>
        </p:nvSpPr>
        <p:spPr/>
        <p:txBody>
          <a:bodyPr/>
          <a:lstStyle/>
          <a:p>
            <a:r>
              <a:rPr lang="en-US" b="1" dirty="0"/>
              <a:t>What is Monetary Policy?</a:t>
            </a:r>
            <a:endParaRPr lang="en-US" dirty="0"/>
          </a:p>
        </p:txBody>
      </p:sp>
      <p:sp>
        <p:nvSpPr>
          <p:cNvPr id="3" name="Content Placeholder 2">
            <a:extLst>
              <a:ext uri="{FF2B5EF4-FFF2-40B4-BE49-F238E27FC236}">
                <a16:creationId xmlns:a16="http://schemas.microsoft.com/office/drawing/2014/main" id="{5543E765-4F19-3B70-ED0B-FD42C1A26A9C}"/>
              </a:ext>
            </a:extLst>
          </p:cNvPr>
          <p:cNvSpPr>
            <a:spLocks noGrp="1"/>
          </p:cNvSpPr>
          <p:nvPr>
            <p:ph idx="1"/>
          </p:nvPr>
        </p:nvSpPr>
        <p:spPr/>
        <p:txBody>
          <a:bodyPr/>
          <a:lstStyle/>
          <a:p>
            <a:pPr marL="0" indent="0" algn="just">
              <a:buNone/>
            </a:pPr>
            <a:r>
              <a:rPr lang="en-US" dirty="0"/>
              <a:t>Monetary policy refers to the policy of the Reserve Bank of India with regard to the use of monetary instruments under its control to achieve the goals of GDP growth and lower Inflation rate. </a:t>
            </a:r>
            <a:r>
              <a:rPr lang="en-US" b="1" dirty="0"/>
              <a:t>The RBI is </a:t>
            </a:r>
            <a:r>
              <a:rPr lang="en-US" b="1" dirty="0" err="1"/>
              <a:t>authorised</a:t>
            </a:r>
            <a:r>
              <a:rPr lang="en-US" b="1" dirty="0"/>
              <a:t> to made monetary policy under the Reserve Bank of India Act, 1934. </a:t>
            </a:r>
            <a:r>
              <a:rPr lang="en-US" dirty="0"/>
              <a:t>Hence monetary policy refers to the credit control measures adopted by the Central Bank of a country.</a:t>
            </a:r>
          </a:p>
        </p:txBody>
      </p:sp>
    </p:spTree>
    <p:extLst>
      <p:ext uri="{BB962C8B-B14F-4D97-AF65-F5344CB8AC3E}">
        <p14:creationId xmlns:p14="http://schemas.microsoft.com/office/powerpoint/2010/main" val="4063299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F7931-3671-C5EB-D082-A8C5C7C30EC7}"/>
              </a:ext>
            </a:extLst>
          </p:cNvPr>
          <p:cNvSpPr>
            <a:spLocks noGrp="1"/>
          </p:cNvSpPr>
          <p:nvPr>
            <p:ph type="title"/>
          </p:nvPr>
        </p:nvSpPr>
        <p:spPr/>
        <p:txBody>
          <a:bodyPr/>
          <a:lstStyle/>
          <a:p>
            <a:r>
              <a:rPr lang="en-US" b="1" dirty="0"/>
              <a:t>Objectives of the Monetary Policy:</a:t>
            </a:r>
          </a:p>
        </p:txBody>
      </p:sp>
      <p:sp>
        <p:nvSpPr>
          <p:cNvPr id="3" name="Content Placeholder 2">
            <a:extLst>
              <a:ext uri="{FF2B5EF4-FFF2-40B4-BE49-F238E27FC236}">
                <a16:creationId xmlns:a16="http://schemas.microsoft.com/office/drawing/2014/main" id="{54636095-7C84-34A9-B3E4-2403DF2BD17F}"/>
              </a:ext>
            </a:extLst>
          </p:cNvPr>
          <p:cNvSpPr>
            <a:spLocks noGrp="1"/>
          </p:cNvSpPr>
          <p:nvPr>
            <p:ph idx="1"/>
          </p:nvPr>
        </p:nvSpPr>
        <p:spPr/>
        <p:txBody>
          <a:bodyPr/>
          <a:lstStyle/>
          <a:p>
            <a:pPr marL="0" indent="0" algn="just">
              <a:buNone/>
            </a:pPr>
            <a:r>
              <a:rPr lang="en-US" dirty="0"/>
              <a:t>Key decisions pertaining to benchmark interest rates used to be taken by the Governor of Reserve Bank of India alone prior to the establishment of the committee. The Governor of RBI is appointed and can be disqualified by the Government anytime. This led to uncertainty and resulted in friction between the Government and the RB1, especially during the times of low growth and high inflation, Before the constitution of the MPC, a Technical Advisory Committee (TAC) on monetary policy with experts from monetary economics, central banking, financial markets and public finance advised the Reserve Bank on the stance of monetary policy. However, its role was only advisory in nature.</a:t>
            </a:r>
          </a:p>
        </p:txBody>
      </p:sp>
    </p:spTree>
    <p:extLst>
      <p:ext uri="{BB962C8B-B14F-4D97-AF65-F5344CB8AC3E}">
        <p14:creationId xmlns:p14="http://schemas.microsoft.com/office/powerpoint/2010/main" val="1055910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F466-AA41-1AE2-A2F6-B1D2E919838B}"/>
              </a:ext>
            </a:extLst>
          </p:cNvPr>
          <p:cNvSpPr>
            <a:spLocks noGrp="1"/>
          </p:cNvSpPr>
          <p:nvPr>
            <p:ph type="title"/>
          </p:nvPr>
        </p:nvSpPr>
        <p:spPr/>
        <p:txBody>
          <a:bodyPr/>
          <a:lstStyle/>
          <a:p>
            <a:r>
              <a:rPr lang="en-US" b="1" dirty="0"/>
              <a:t>Composition and Objectives</a:t>
            </a:r>
          </a:p>
        </p:txBody>
      </p:sp>
      <p:sp>
        <p:nvSpPr>
          <p:cNvPr id="3" name="Content Placeholder 2">
            <a:extLst>
              <a:ext uri="{FF2B5EF4-FFF2-40B4-BE49-F238E27FC236}">
                <a16:creationId xmlns:a16="http://schemas.microsoft.com/office/drawing/2014/main" id="{20F40DD2-712A-423C-3646-392C5B48E18F}"/>
              </a:ext>
            </a:extLst>
          </p:cNvPr>
          <p:cNvSpPr>
            <a:spLocks noGrp="1"/>
          </p:cNvSpPr>
          <p:nvPr>
            <p:ph idx="1"/>
          </p:nvPr>
        </p:nvSpPr>
        <p:spPr/>
        <p:txBody>
          <a:bodyPr>
            <a:normAutofit fontScale="85000" lnSpcReduction="20000"/>
          </a:bodyPr>
          <a:lstStyle/>
          <a:p>
            <a:pPr marL="0" indent="0" algn="just">
              <a:buNone/>
            </a:pPr>
            <a:r>
              <a:rPr lang="en-US" dirty="0"/>
              <a:t>The </a:t>
            </a:r>
            <a:r>
              <a:rPr lang="en-US" b="1" dirty="0"/>
              <a:t>6 member Monetary Policy Committee (MPC) </a:t>
            </a:r>
            <a:r>
              <a:rPr lang="en-US" dirty="0"/>
              <a:t>constituted by the Central Government as per the </a:t>
            </a:r>
            <a:r>
              <a:rPr lang="en-US" b="1" dirty="0"/>
              <a:t>Section 45ZB of the amended RBI Act, 1934. </a:t>
            </a:r>
            <a:r>
              <a:rPr lang="en-US" dirty="0"/>
              <a:t>The first meeting of the MPC was held on October 3 and 4, 2016. This committee decides various policy rates like Repo rate, Reverse repo rate, MSF and Liquidity Adjustment Facility etc. </a:t>
            </a:r>
          </a:p>
          <a:p>
            <a:pPr marL="0" indent="0" algn="just">
              <a:buNone/>
            </a:pPr>
            <a:r>
              <a:rPr lang="en-US" dirty="0"/>
              <a:t>Reserve Bank of India (RBI) is the highest monetary authority of India. RBI is </a:t>
            </a:r>
            <a:r>
              <a:rPr lang="en-US" dirty="0" err="1"/>
              <a:t>authorised</a:t>
            </a:r>
            <a:r>
              <a:rPr lang="en-US" dirty="0"/>
              <a:t> to maintain the money supply in the economy as per the requirement of the economy. RBI releases bimonthly monetary policy of the country.</a:t>
            </a:r>
          </a:p>
          <a:p>
            <a:pPr marL="0" indent="0" algn="just">
              <a:buNone/>
            </a:pPr>
            <a:r>
              <a:rPr lang="en-US" dirty="0"/>
              <a:t>The setting up of a committee to decide on Monetary Policy was first proposed by the </a:t>
            </a:r>
            <a:r>
              <a:rPr lang="en-US" b="1" dirty="0" err="1"/>
              <a:t>Urjit</a:t>
            </a:r>
            <a:r>
              <a:rPr lang="en-US" b="1" dirty="0"/>
              <a:t> Patel Committee. </a:t>
            </a:r>
            <a:r>
              <a:rPr lang="en-US" dirty="0"/>
              <a:t>The Committee suggested a five-member MPC three members from the RBI and two nominated by the Government. </a:t>
            </a:r>
          </a:p>
          <a:p>
            <a:pPr marL="0" indent="0" algn="just">
              <a:buNone/>
            </a:pPr>
            <a:r>
              <a:rPr lang="en-US" dirty="0"/>
              <a:t>The Government initially proposed a seven-member committee three from the RBI and four nominated by it. Subsequent negotiations led to the current composition of the committee, with the external members having a four-year term.</a:t>
            </a:r>
          </a:p>
          <a:p>
            <a:pPr marL="0" indent="0" algn="just">
              <a:buNone/>
            </a:pPr>
            <a:r>
              <a:rPr lang="en-US" b="1" dirty="0"/>
              <a:t>Monetary Policy Committee came into force on 27th June 2016.</a:t>
            </a:r>
          </a:p>
        </p:txBody>
      </p:sp>
    </p:spTree>
    <p:extLst>
      <p:ext uri="{BB962C8B-B14F-4D97-AF65-F5344CB8AC3E}">
        <p14:creationId xmlns:p14="http://schemas.microsoft.com/office/powerpoint/2010/main" val="2227722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TotalTime>
  <Words>404</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What is Monetary Policy?</vt:lpstr>
      <vt:lpstr>What is Monetary Policy?</vt:lpstr>
      <vt:lpstr>Objectives of the Monetary Policy:</vt:lpstr>
      <vt:lpstr>Composition and Objectives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Monetary Policy?</dc:title>
  <dc:creator>Ananya Priya</dc:creator>
  <cp:lastModifiedBy>Ananya Priya</cp:lastModifiedBy>
  <cp:revision>3</cp:revision>
  <dcterms:created xsi:type="dcterms:W3CDTF">2023-02-20T16:22:53Z</dcterms:created>
  <dcterms:modified xsi:type="dcterms:W3CDTF">2023-02-20T16:55:55Z</dcterms:modified>
</cp:coreProperties>
</file>